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72" r:id="rId3"/>
    <p:sldId id="261" r:id="rId4"/>
    <p:sldId id="274" r:id="rId5"/>
    <p:sldId id="262" r:id="rId6"/>
    <p:sldId id="263" r:id="rId7"/>
    <p:sldId id="264" r:id="rId8"/>
    <p:sldId id="265" r:id="rId9"/>
    <p:sldId id="266" r:id="rId10"/>
    <p:sldId id="275" r:id="rId11"/>
    <p:sldId id="267" r:id="rId12"/>
    <p:sldId id="276" r:id="rId13"/>
  </p:sldIdLst>
  <p:sldSz cx="18291175" cy="10290175"/>
  <p:notesSz cx="6858000" cy="9144000"/>
  <p:defaultTextStyle>
    <a:defPPr>
      <a:defRPr lang="pt-BR"/>
    </a:defPPr>
    <a:lvl1pPr marL="0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1pPr>
    <a:lvl2pPr marL="749945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2pPr>
    <a:lvl3pPr marL="1499890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3pPr>
    <a:lvl4pPr marL="2249835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4pPr>
    <a:lvl5pPr marL="2999781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5pPr>
    <a:lvl6pPr marL="3749726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4499671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5249616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5999561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3" d="100"/>
          <a:sy n="43" d="100"/>
        </p:scale>
        <p:origin x="-840" y="-108"/>
      </p:cViewPr>
      <p:guideLst>
        <p:guide orient="horz" pos="3242"/>
        <p:guide pos="57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71839" y="3196629"/>
            <a:ext cx="15547499" cy="2205718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743677" y="5831099"/>
            <a:ext cx="12803823" cy="262971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49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998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2498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997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749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499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2496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99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370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731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3261102" y="412089"/>
            <a:ext cx="4115514" cy="8779997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914559" y="412089"/>
            <a:ext cx="12041690" cy="8779997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188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262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4878" y="6612394"/>
            <a:ext cx="15547499" cy="2043742"/>
          </a:xfrm>
        </p:spPr>
        <p:txBody>
          <a:bodyPr anchor="t"/>
          <a:lstStyle>
            <a:lvl1pPr algn="l">
              <a:defRPr sz="66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444878" y="4361416"/>
            <a:ext cx="15547499" cy="2250974"/>
          </a:xfrm>
        </p:spPr>
        <p:txBody>
          <a:bodyPr anchor="b"/>
          <a:lstStyle>
            <a:lvl1pPr marL="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1pPr>
            <a:lvl2pPr marL="749945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49989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224983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4pPr>
            <a:lvl5pPr marL="2999781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5pPr>
            <a:lvl6pPr marL="3749726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6pPr>
            <a:lvl7pPr marL="4499671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7pPr>
            <a:lvl8pPr marL="5249616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8pPr>
            <a:lvl9pPr marL="5999561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875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914559" y="2401044"/>
            <a:ext cx="8078602" cy="6791039"/>
          </a:xfrm>
        </p:spPr>
        <p:txBody>
          <a:bodyPr/>
          <a:lstStyle>
            <a:lvl1pPr>
              <a:defRPr sz="4600"/>
            </a:lvl1pPr>
            <a:lvl2pPr>
              <a:defRPr sz="3900"/>
            </a:lvl2pPr>
            <a:lvl3pPr>
              <a:defRPr sz="33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9298014" y="2401044"/>
            <a:ext cx="8078602" cy="6791039"/>
          </a:xfrm>
        </p:spPr>
        <p:txBody>
          <a:bodyPr/>
          <a:lstStyle>
            <a:lvl1pPr>
              <a:defRPr sz="4600"/>
            </a:lvl1pPr>
            <a:lvl2pPr>
              <a:defRPr sz="3900"/>
            </a:lvl2pPr>
            <a:lvl3pPr>
              <a:defRPr sz="33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39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14560" y="2303382"/>
            <a:ext cx="8081779" cy="959940"/>
          </a:xfrm>
        </p:spPr>
        <p:txBody>
          <a:bodyPr anchor="b"/>
          <a:lstStyle>
            <a:lvl1pPr marL="0" indent="0">
              <a:buNone/>
              <a:defRPr sz="3900" b="1"/>
            </a:lvl1pPr>
            <a:lvl2pPr marL="749945" indent="0">
              <a:buNone/>
              <a:defRPr sz="3300" b="1"/>
            </a:lvl2pPr>
            <a:lvl3pPr marL="1499890" indent="0">
              <a:buNone/>
              <a:defRPr sz="3000" b="1"/>
            </a:lvl3pPr>
            <a:lvl4pPr marL="2249835" indent="0">
              <a:buNone/>
              <a:defRPr sz="2600" b="1"/>
            </a:lvl4pPr>
            <a:lvl5pPr marL="2999781" indent="0">
              <a:buNone/>
              <a:defRPr sz="2600" b="1"/>
            </a:lvl5pPr>
            <a:lvl6pPr marL="3749726" indent="0">
              <a:buNone/>
              <a:defRPr sz="2600" b="1"/>
            </a:lvl6pPr>
            <a:lvl7pPr marL="4499671" indent="0">
              <a:buNone/>
              <a:defRPr sz="2600" b="1"/>
            </a:lvl7pPr>
            <a:lvl8pPr marL="5249616" indent="0">
              <a:buNone/>
              <a:defRPr sz="2600" b="1"/>
            </a:lvl8pPr>
            <a:lvl9pPr marL="5999561" indent="0">
              <a:buNone/>
              <a:defRPr sz="2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914560" y="3263321"/>
            <a:ext cx="8081779" cy="5928761"/>
          </a:xfrm>
        </p:spPr>
        <p:txBody>
          <a:bodyPr/>
          <a:lstStyle>
            <a:lvl1pPr>
              <a:defRPr sz="3900"/>
            </a:lvl1pPr>
            <a:lvl2pPr>
              <a:defRPr sz="3300"/>
            </a:lvl2pPr>
            <a:lvl3pPr>
              <a:defRPr sz="30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9291671" y="2303382"/>
            <a:ext cx="8084953" cy="959940"/>
          </a:xfrm>
        </p:spPr>
        <p:txBody>
          <a:bodyPr anchor="b"/>
          <a:lstStyle>
            <a:lvl1pPr marL="0" indent="0">
              <a:buNone/>
              <a:defRPr sz="3900" b="1"/>
            </a:lvl1pPr>
            <a:lvl2pPr marL="749945" indent="0">
              <a:buNone/>
              <a:defRPr sz="3300" b="1"/>
            </a:lvl2pPr>
            <a:lvl3pPr marL="1499890" indent="0">
              <a:buNone/>
              <a:defRPr sz="3000" b="1"/>
            </a:lvl3pPr>
            <a:lvl4pPr marL="2249835" indent="0">
              <a:buNone/>
              <a:defRPr sz="2600" b="1"/>
            </a:lvl4pPr>
            <a:lvl5pPr marL="2999781" indent="0">
              <a:buNone/>
              <a:defRPr sz="2600" b="1"/>
            </a:lvl5pPr>
            <a:lvl6pPr marL="3749726" indent="0">
              <a:buNone/>
              <a:defRPr sz="2600" b="1"/>
            </a:lvl6pPr>
            <a:lvl7pPr marL="4499671" indent="0">
              <a:buNone/>
              <a:defRPr sz="2600" b="1"/>
            </a:lvl7pPr>
            <a:lvl8pPr marL="5249616" indent="0">
              <a:buNone/>
              <a:defRPr sz="2600" b="1"/>
            </a:lvl8pPr>
            <a:lvl9pPr marL="5999561" indent="0">
              <a:buNone/>
              <a:defRPr sz="2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9291671" y="3263321"/>
            <a:ext cx="8084953" cy="5928761"/>
          </a:xfrm>
        </p:spPr>
        <p:txBody>
          <a:bodyPr/>
          <a:lstStyle>
            <a:lvl1pPr>
              <a:defRPr sz="3900"/>
            </a:lvl1pPr>
            <a:lvl2pPr>
              <a:defRPr sz="3300"/>
            </a:lvl2pPr>
            <a:lvl3pPr>
              <a:defRPr sz="30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21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8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7671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567" y="409701"/>
            <a:ext cx="6017671" cy="1743614"/>
          </a:xfrm>
        </p:spPr>
        <p:txBody>
          <a:bodyPr anchor="b"/>
          <a:lstStyle>
            <a:lvl1pPr algn="l">
              <a:defRPr sz="33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151342" y="409706"/>
            <a:ext cx="10225275" cy="8782379"/>
          </a:xfrm>
        </p:spPr>
        <p:txBody>
          <a:bodyPr/>
          <a:lstStyle>
            <a:lvl1pPr>
              <a:defRPr sz="5200"/>
            </a:lvl1pPr>
            <a:lvl2pPr>
              <a:defRPr sz="4600"/>
            </a:lvl2pPr>
            <a:lvl3pPr>
              <a:defRPr sz="3900"/>
            </a:lvl3pPr>
            <a:lvl4pPr>
              <a:defRPr sz="3300"/>
            </a:lvl4pPr>
            <a:lvl5pPr>
              <a:defRPr sz="3300"/>
            </a:lvl5pPr>
            <a:lvl6pPr>
              <a:defRPr sz="3300"/>
            </a:lvl6pPr>
            <a:lvl7pPr>
              <a:defRPr sz="3300"/>
            </a:lvl7pPr>
            <a:lvl8pPr>
              <a:defRPr sz="3300"/>
            </a:lvl8pPr>
            <a:lvl9pPr>
              <a:defRPr sz="33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4567" y="2153321"/>
            <a:ext cx="6017671" cy="7038765"/>
          </a:xfrm>
        </p:spPr>
        <p:txBody>
          <a:bodyPr/>
          <a:lstStyle>
            <a:lvl1pPr marL="0" indent="0">
              <a:buNone/>
              <a:defRPr sz="2300"/>
            </a:lvl1pPr>
            <a:lvl2pPr marL="749945" indent="0">
              <a:buNone/>
              <a:defRPr sz="2000"/>
            </a:lvl2pPr>
            <a:lvl3pPr marL="1499890" indent="0">
              <a:buNone/>
              <a:defRPr sz="1600"/>
            </a:lvl3pPr>
            <a:lvl4pPr marL="2249835" indent="0">
              <a:buNone/>
              <a:defRPr sz="1500"/>
            </a:lvl4pPr>
            <a:lvl5pPr marL="2999781" indent="0">
              <a:buNone/>
              <a:defRPr sz="1500"/>
            </a:lvl5pPr>
            <a:lvl6pPr marL="3749726" indent="0">
              <a:buNone/>
              <a:defRPr sz="1500"/>
            </a:lvl6pPr>
            <a:lvl7pPr marL="4499671" indent="0">
              <a:buNone/>
              <a:defRPr sz="1500"/>
            </a:lvl7pPr>
            <a:lvl8pPr marL="5249616" indent="0">
              <a:buNone/>
              <a:defRPr sz="1500"/>
            </a:lvl8pPr>
            <a:lvl9pPr marL="5999561" indent="0">
              <a:buNone/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82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85199" y="7203126"/>
            <a:ext cx="10974705" cy="850370"/>
          </a:xfrm>
        </p:spPr>
        <p:txBody>
          <a:bodyPr anchor="b"/>
          <a:lstStyle>
            <a:lvl1pPr algn="l">
              <a:defRPr sz="33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585199" y="919447"/>
            <a:ext cx="10974705" cy="6174105"/>
          </a:xfrm>
        </p:spPr>
        <p:txBody>
          <a:bodyPr/>
          <a:lstStyle>
            <a:lvl1pPr marL="0" indent="0">
              <a:buNone/>
              <a:defRPr sz="5200"/>
            </a:lvl1pPr>
            <a:lvl2pPr marL="749945" indent="0">
              <a:buNone/>
              <a:defRPr sz="4600"/>
            </a:lvl2pPr>
            <a:lvl3pPr marL="1499890" indent="0">
              <a:buNone/>
              <a:defRPr sz="3900"/>
            </a:lvl3pPr>
            <a:lvl4pPr marL="2249835" indent="0">
              <a:buNone/>
              <a:defRPr sz="3300"/>
            </a:lvl4pPr>
            <a:lvl5pPr marL="2999781" indent="0">
              <a:buNone/>
              <a:defRPr sz="3300"/>
            </a:lvl5pPr>
            <a:lvl6pPr marL="3749726" indent="0">
              <a:buNone/>
              <a:defRPr sz="3300"/>
            </a:lvl6pPr>
            <a:lvl7pPr marL="4499671" indent="0">
              <a:buNone/>
              <a:defRPr sz="3300"/>
            </a:lvl7pPr>
            <a:lvl8pPr marL="5249616" indent="0">
              <a:buNone/>
              <a:defRPr sz="3300"/>
            </a:lvl8pPr>
            <a:lvl9pPr marL="5999561" indent="0">
              <a:buNone/>
              <a:defRPr sz="33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3585199" y="8053496"/>
            <a:ext cx="10974705" cy="1207666"/>
          </a:xfrm>
        </p:spPr>
        <p:txBody>
          <a:bodyPr/>
          <a:lstStyle>
            <a:lvl1pPr marL="0" indent="0">
              <a:buNone/>
              <a:defRPr sz="2300"/>
            </a:lvl1pPr>
            <a:lvl2pPr marL="749945" indent="0">
              <a:buNone/>
              <a:defRPr sz="2000"/>
            </a:lvl2pPr>
            <a:lvl3pPr marL="1499890" indent="0">
              <a:buNone/>
              <a:defRPr sz="1600"/>
            </a:lvl3pPr>
            <a:lvl4pPr marL="2249835" indent="0">
              <a:buNone/>
              <a:defRPr sz="1500"/>
            </a:lvl4pPr>
            <a:lvl5pPr marL="2999781" indent="0">
              <a:buNone/>
              <a:defRPr sz="1500"/>
            </a:lvl5pPr>
            <a:lvl6pPr marL="3749726" indent="0">
              <a:buNone/>
              <a:defRPr sz="1500"/>
            </a:lvl6pPr>
            <a:lvl7pPr marL="4499671" indent="0">
              <a:buNone/>
              <a:defRPr sz="1500"/>
            </a:lvl7pPr>
            <a:lvl8pPr marL="5249616" indent="0">
              <a:buNone/>
              <a:defRPr sz="1500"/>
            </a:lvl8pPr>
            <a:lvl9pPr marL="5999561" indent="0">
              <a:buNone/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14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914559" y="412085"/>
            <a:ext cx="16462058" cy="1715030"/>
          </a:xfrm>
          <a:prstGeom prst="rect">
            <a:avLst/>
          </a:prstGeom>
        </p:spPr>
        <p:txBody>
          <a:bodyPr vert="horz" lIns="149989" tIns="74995" rIns="149989" bIns="74995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14559" y="2401044"/>
            <a:ext cx="16462058" cy="6791039"/>
          </a:xfrm>
          <a:prstGeom prst="rect">
            <a:avLst/>
          </a:prstGeom>
        </p:spPr>
        <p:txBody>
          <a:bodyPr vert="horz" lIns="149989" tIns="74995" rIns="149989" bIns="74995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914559" y="9537472"/>
            <a:ext cx="4267941" cy="547858"/>
          </a:xfrm>
          <a:prstGeom prst="rect">
            <a:avLst/>
          </a:prstGeom>
        </p:spPr>
        <p:txBody>
          <a:bodyPr vert="horz" lIns="149989" tIns="74995" rIns="149989" bIns="74995" rtlCol="0" anchor="ctr"/>
          <a:lstStyle>
            <a:lvl1pPr algn="l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6249486" y="9537472"/>
            <a:ext cx="5792205" cy="547858"/>
          </a:xfrm>
          <a:prstGeom prst="rect">
            <a:avLst/>
          </a:prstGeom>
        </p:spPr>
        <p:txBody>
          <a:bodyPr vert="horz" lIns="149989" tIns="74995" rIns="149989" bIns="74995" rtlCol="0" anchor="ctr"/>
          <a:lstStyle>
            <a:lvl1pPr algn="ct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3108676" y="9537472"/>
            <a:ext cx="4267941" cy="547858"/>
          </a:xfrm>
          <a:prstGeom prst="rect">
            <a:avLst/>
          </a:prstGeom>
        </p:spPr>
        <p:txBody>
          <a:bodyPr vert="horz" lIns="149989" tIns="74995" rIns="149989" bIns="74995" rtlCol="0" anchor="ctr"/>
          <a:lstStyle>
            <a:lvl1pPr algn="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0227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1499890" rtl="0" eaLnBrk="1" latinLnBrk="0" hangingPunct="1">
        <a:spcBef>
          <a:spcPct val="0"/>
        </a:spcBef>
        <a:buNone/>
        <a:defRPr sz="7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2459" indent="-562459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5200" kern="1200">
          <a:solidFill>
            <a:schemeClr val="tx1"/>
          </a:solidFill>
          <a:latin typeface="+mn-lt"/>
          <a:ea typeface="+mn-ea"/>
          <a:cs typeface="+mn-cs"/>
        </a:defRPr>
      </a:lvl1pPr>
      <a:lvl2pPr marL="1218661" indent="-468716" algn="l" defTabSz="1499890" rtl="0" eaLnBrk="1" latinLnBrk="0" hangingPunct="1">
        <a:spcBef>
          <a:spcPct val="20000"/>
        </a:spcBef>
        <a:buFont typeface="Arial" panose="020B0604020202020204" pitchFamily="34" charset="0"/>
        <a:buChar char="–"/>
        <a:defRPr sz="4600" kern="1200">
          <a:solidFill>
            <a:schemeClr val="tx1"/>
          </a:solidFill>
          <a:latin typeface="+mn-lt"/>
          <a:ea typeface="+mn-ea"/>
          <a:cs typeface="+mn-cs"/>
        </a:defRPr>
      </a:lvl2pPr>
      <a:lvl3pPr marL="1874863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3pPr>
      <a:lvl4pPr marL="2624808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4pPr>
      <a:lvl5pPr marL="3374753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»"/>
        <a:defRPr sz="3300" kern="1200">
          <a:solidFill>
            <a:schemeClr val="tx1"/>
          </a:solidFill>
          <a:latin typeface="+mn-lt"/>
          <a:ea typeface="+mn-ea"/>
          <a:cs typeface="+mn-cs"/>
        </a:defRPr>
      </a:lvl5pPr>
      <a:lvl6pPr marL="4124698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6pPr>
      <a:lvl7pPr marL="4874644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7pPr>
      <a:lvl8pPr marL="5624589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8pPr>
      <a:lvl9pPr marL="6374534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9945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499890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249835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2999781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749726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499671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249616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999561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/>
          <p:cNvGrpSpPr/>
          <p:nvPr/>
        </p:nvGrpSpPr>
        <p:grpSpPr>
          <a:xfrm>
            <a:off x="1588" y="-1389"/>
            <a:ext cx="18288000" cy="10289977"/>
            <a:chOff x="1588" y="-1389"/>
            <a:chExt cx="18288000" cy="10289977"/>
          </a:xfrm>
        </p:grpSpPr>
        <p:pic>
          <p:nvPicPr>
            <p:cNvPr id="2" name="Picture 2" descr="D:\criando-o-banco-dos-tesouros-3.png"/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bg2">
                  <a:lumMod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88" y="1588"/>
              <a:ext cx="18288000" cy="10287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9" descr="D:\criando-o-banco-dos-tesouros-1.png"/>
            <p:cNvPicPr>
              <a:picLocks noChangeAspect="1" noChangeArrowheads="1"/>
            </p:cNvPicPr>
            <p:nvPr/>
          </p:nvPicPr>
          <p:blipFill rotWithShape="1">
            <a:blip r:embed="rId4" cstate="screen">
              <a:duotone>
                <a:prstClr val="black"/>
                <a:schemeClr val="bg2">
                  <a:lumMod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592493" y="-1389"/>
              <a:ext cx="8688388" cy="10287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CaixaDeTexto 3"/>
          <p:cNvSpPr txBox="1"/>
          <p:nvPr/>
        </p:nvSpPr>
        <p:spPr>
          <a:xfrm>
            <a:off x="0" y="2984847"/>
            <a:ext cx="18280881" cy="3151953"/>
          </a:xfrm>
          <a:prstGeom prst="rect">
            <a:avLst/>
          </a:prstGeom>
          <a:solidFill>
            <a:srgbClr val="0070C0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0" cap="small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Criando um </a:t>
            </a:r>
            <a:r>
              <a:rPr lang="pt-BR" sz="8000" cap="small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banco de dados</a:t>
            </a:r>
            <a:br>
              <a:rPr lang="pt-BR" sz="8000" cap="small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</a:br>
            <a:r>
              <a:rPr lang="pt-BR" sz="6000" dirty="0" smtClean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nos laboratórios do DECOM/CEFET-MG</a:t>
            </a:r>
            <a:endParaRPr lang="pt-BR" sz="60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5535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D:\criando-o-banco-dos-tesouros-1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3889003" y="2060466"/>
            <a:ext cx="6336704" cy="1477328"/>
          </a:xfrm>
          <a:prstGeom prst="wedgeRectCallout">
            <a:avLst>
              <a:gd name="adj1" fmla="val -62892"/>
              <a:gd name="adj2" fmla="val -14805"/>
            </a:avLst>
          </a:prstGeom>
          <a:ln w="762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Clique no </a:t>
            </a:r>
            <a:r>
              <a:rPr lang="pt-BR" dirty="0" smtClean="0">
                <a:solidFill>
                  <a:schemeClr val="accent2"/>
                </a:solidFill>
              </a:rPr>
              <a:t>nome da tabela </a:t>
            </a:r>
            <a:r>
              <a:rPr lang="pt-BR" dirty="0" smtClean="0">
                <a:solidFill>
                  <a:schemeClr val="tx1"/>
                </a:solidFill>
              </a:rPr>
              <a:t>(tesouros) para ver a sua </a:t>
            </a:r>
            <a:r>
              <a:rPr lang="pt-BR" dirty="0" smtClean="0">
                <a:solidFill>
                  <a:schemeClr val="accent2"/>
                </a:solidFill>
              </a:rPr>
              <a:t>estrutura</a:t>
            </a:r>
            <a:r>
              <a:rPr lang="pt-BR" dirty="0" smtClean="0">
                <a:solidFill>
                  <a:schemeClr val="tx1"/>
                </a:solidFill>
              </a:rPr>
              <a:t> e que </a:t>
            </a:r>
            <a:r>
              <a:rPr lang="pt-BR" dirty="0" smtClean="0">
                <a:solidFill>
                  <a:schemeClr val="accent2"/>
                </a:solidFill>
              </a:rPr>
              <a:t>dados</a:t>
            </a:r>
            <a:r>
              <a:rPr lang="pt-BR" dirty="0" smtClean="0">
                <a:solidFill>
                  <a:schemeClr val="tx1"/>
                </a:solidFill>
              </a:rPr>
              <a:t> ela contém.</a:t>
            </a:r>
          </a:p>
        </p:txBody>
      </p:sp>
      <p:sp>
        <p:nvSpPr>
          <p:cNvPr id="5" name="Elipse 4"/>
          <p:cNvSpPr/>
          <p:nvPr/>
        </p:nvSpPr>
        <p:spPr>
          <a:xfrm>
            <a:off x="2376835" y="2067446"/>
            <a:ext cx="936104" cy="936104"/>
          </a:xfrm>
          <a:prstGeom prst="ellipse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 smtClean="0">
                <a:solidFill>
                  <a:schemeClr val="accent2"/>
                </a:solidFill>
              </a:rPr>
              <a:t>7</a:t>
            </a:r>
            <a:endParaRPr lang="pt-BR" sz="4000" b="1" dirty="0">
              <a:solidFill>
                <a:schemeClr val="accent2"/>
              </a:solidFill>
            </a:endParaRPr>
          </a:p>
        </p:txBody>
      </p:sp>
      <p:cxnSp>
        <p:nvCxnSpPr>
          <p:cNvPr id="6" name="Conector reto 5"/>
          <p:cNvCxnSpPr/>
          <p:nvPr/>
        </p:nvCxnSpPr>
        <p:spPr>
          <a:xfrm>
            <a:off x="900671" y="2696815"/>
            <a:ext cx="756084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55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D:\criando-o-banco-dos-tesouros-1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10225707" y="1014025"/>
            <a:ext cx="6192688" cy="2862322"/>
          </a:xfrm>
          <a:prstGeom prst="wedgeRectCallout">
            <a:avLst>
              <a:gd name="adj1" fmla="val -72031"/>
              <a:gd name="adj2" fmla="val 39829"/>
            </a:avLst>
          </a:prstGeom>
          <a:ln w="762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A tabela </a:t>
            </a:r>
            <a:r>
              <a:rPr lang="pt-BR" dirty="0" smtClean="0">
                <a:solidFill>
                  <a:schemeClr val="accent2"/>
                </a:solidFill>
              </a:rPr>
              <a:t>tesouros</a:t>
            </a:r>
            <a:r>
              <a:rPr lang="pt-BR" dirty="0" smtClean="0">
                <a:solidFill>
                  <a:schemeClr val="tx1"/>
                </a:solidFill>
              </a:rPr>
              <a:t> possui </a:t>
            </a:r>
            <a:r>
              <a:rPr lang="pt-BR" dirty="0" smtClean="0">
                <a:solidFill>
                  <a:schemeClr val="accent2"/>
                </a:solidFill>
              </a:rPr>
              <a:t>5 colunas</a:t>
            </a:r>
            <a:r>
              <a:rPr lang="pt-BR" dirty="0" smtClean="0">
                <a:solidFill>
                  <a:schemeClr val="tx1"/>
                </a:solidFill>
              </a:rPr>
              <a:t>:</a:t>
            </a:r>
          </a:p>
          <a:p>
            <a:pPr marL="1207145" lvl="1" indent="-4572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/>
                </a:solidFill>
                <a:latin typeface="Consolas" panose="020B0609020204030204" pitchFamily="49" charset="0"/>
              </a:rPr>
              <a:t>id 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(número)</a:t>
            </a:r>
          </a:p>
          <a:p>
            <a:pPr marL="1207145" lvl="1" indent="-4572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/>
                </a:solidFill>
                <a:latin typeface="Consolas" panose="020B0609020204030204" pitchFamily="49" charset="0"/>
              </a:rPr>
              <a:t>nome 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pt-BR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string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 marL="1207145" lvl="1" indent="-457200">
              <a:buFont typeface="Arial" panose="020B0604020202020204" pitchFamily="34" charset="0"/>
              <a:buChar char="•"/>
            </a:pPr>
            <a:r>
              <a:rPr lang="pt-BR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icone</a:t>
            </a:r>
            <a:r>
              <a:rPr lang="pt-BR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pt-BR" dirty="0" err="1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string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 marL="1207145" lvl="1" indent="-457200">
              <a:buFont typeface="Arial" panose="020B0604020202020204" pitchFamily="34" charset="0"/>
              <a:buChar char="•"/>
            </a:pPr>
            <a:r>
              <a:rPr lang="pt-BR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valorUnitario</a:t>
            </a:r>
            <a:r>
              <a:rPr lang="pt-BR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(número)</a:t>
            </a:r>
          </a:p>
          <a:p>
            <a:pPr marL="1207145" lvl="1" indent="-4572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tx1"/>
                </a:solidFill>
                <a:latin typeface="Consolas" panose="020B0609020204030204" pitchFamily="49" charset="0"/>
              </a:rPr>
              <a:t>quantidade 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(número)</a:t>
            </a:r>
            <a:endParaRPr lang="pt-BR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4" name="Conector reto 3"/>
          <p:cNvCxnSpPr/>
          <p:nvPr/>
        </p:nvCxnSpPr>
        <p:spPr>
          <a:xfrm>
            <a:off x="4897115" y="3588315"/>
            <a:ext cx="4104456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827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D:\criando-o-banco-dos-tesouros-1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10225707" y="3425894"/>
            <a:ext cx="6192688" cy="1015663"/>
          </a:xfrm>
          <a:prstGeom prst="wedgeRectCallout">
            <a:avLst>
              <a:gd name="adj1" fmla="val -69510"/>
              <a:gd name="adj2" fmla="val 870"/>
            </a:avLst>
          </a:prstGeom>
          <a:ln w="762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No momento, há </a:t>
            </a:r>
            <a:r>
              <a:rPr lang="pt-BR" dirty="0" smtClean="0">
                <a:solidFill>
                  <a:schemeClr val="accent2"/>
                </a:solidFill>
              </a:rPr>
              <a:t>4 linhas – ou registros</a:t>
            </a:r>
            <a:r>
              <a:rPr lang="pt-BR" dirty="0" smtClean="0">
                <a:solidFill>
                  <a:schemeClr val="tx1"/>
                </a:solidFill>
              </a:rPr>
              <a:t> – na tabela tesouros</a:t>
            </a:r>
            <a:endParaRPr lang="pt-BR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4897115" y="3194495"/>
            <a:ext cx="4104456" cy="1662560"/>
          </a:xfrm>
          <a:prstGeom prst="rect">
            <a:avLst/>
          </a:prstGeom>
          <a:noFill/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pt-BR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0580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criando-o-banco-dos-tesouros-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2611843" y="2480791"/>
            <a:ext cx="4779138" cy="1015663"/>
          </a:xfrm>
          <a:prstGeom prst="wedgeRectCallout">
            <a:avLst>
              <a:gd name="adj1" fmla="val -41125"/>
              <a:gd name="adj2" fmla="val -95464"/>
            </a:avLst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Clique em </a:t>
            </a:r>
            <a:r>
              <a:rPr lang="pt-BR" dirty="0" smtClean="0">
                <a:solidFill>
                  <a:schemeClr val="accent2"/>
                </a:solidFill>
              </a:rPr>
              <a:t>New</a:t>
            </a:r>
            <a:r>
              <a:rPr lang="pt-BR" dirty="0" smtClean="0"/>
              <a:t> para criar um novo banco de dados</a:t>
            </a:r>
          </a:p>
        </p:txBody>
      </p:sp>
      <p:sp>
        <p:nvSpPr>
          <p:cNvPr id="5" name="Elipse 4"/>
          <p:cNvSpPr/>
          <p:nvPr/>
        </p:nvSpPr>
        <p:spPr>
          <a:xfrm>
            <a:off x="2202841" y="1292659"/>
            <a:ext cx="936104" cy="936104"/>
          </a:xfrm>
          <a:prstGeom prst="ellipse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 smtClean="0">
                <a:solidFill>
                  <a:schemeClr val="accent2"/>
                </a:solidFill>
              </a:rPr>
              <a:t>1</a:t>
            </a:r>
            <a:endParaRPr lang="pt-BR" sz="4000" b="1" dirty="0">
              <a:solidFill>
                <a:schemeClr val="accent2"/>
              </a:solidFill>
            </a:endParaRPr>
          </a:p>
        </p:txBody>
      </p:sp>
      <p:cxnSp>
        <p:nvCxnSpPr>
          <p:cNvPr id="6" name="Conector reto 5"/>
          <p:cNvCxnSpPr/>
          <p:nvPr/>
        </p:nvCxnSpPr>
        <p:spPr>
          <a:xfrm>
            <a:off x="467653" y="2053845"/>
            <a:ext cx="1512168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087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D:\criando-o-banco-dos-tesouros-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7813439" y="3203261"/>
            <a:ext cx="4779138" cy="1015663"/>
          </a:xfrm>
          <a:prstGeom prst="wedgeRectCallout">
            <a:avLst>
              <a:gd name="adj1" fmla="val -41125"/>
              <a:gd name="adj2" fmla="val -95464"/>
            </a:avLst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Digite </a:t>
            </a:r>
            <a:r>
              <a:rPr lang="pt-BR" dirty="0" smtClean="0">
                <a:solidFill>
                  <a:schemeClr val="accent2"/>
                </a:solidFill>
              </a:rPr>
              <a:t>um nome </a:t>
            </a:r>
            <a:r>
              <a:rPr lang="pt-BR" dirty="0" smtClean="0"/>
              <a:t>para o banco de dados e clique em </a:t>
            </a:r>
            <a:r>
              <a:rPr lang="pt-BR" dirty="0" smtClean="0">
                <a:solidFill>
                  <a:schemeClr val="accent2"/>
                </a:solidFill>
              </a:rPr>
              <a:t>Criar</a:t>
            </a:r>
          </a:p>
        </p:txBody>
      </p:sp>
      <p:sp>
        <p:nvSpPr>
          <p:cNvPr id="4" name="Elipse 3"/>
          <p:cNvSpPr/>
          <p:nvPr/>
        </p:nvSpPr>
        <p:spPr>
          <a:xfrm>
            <a:off x="7345387" y="2182976"/>
            <a:ext cx="936104" cy="936104"/>
          </a:xfrm>
          <a:prstGeom prst="ellipse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 smtClean="0">
                <a:solidFill>
                  <a:schemeClr val="accent2"/>
                </a:solidFill>
              </a:rPr>
              <a:t>2</a:t>
            </a:r>
            <a:endParaRPr lang="pt-BR" sz="4000" b="1" dirty="0">
              <a:solidFill>
                <a:schemeClr val="accent2"/>
              </a:solidFill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2952899" y="2768823"/>
            <a:ext cx="1512168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699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criando-o-banco-dos-tesouros-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8569523" y="3843719"/>
            <a:ext cx="5904656" cy="1477328"/>
          </a:xfrm>
          <a:prstGeom prst="wedgeRectCallout">
            <a:avLst>
              <a:gd name="adj1" fmla="val -96260"/>
              <a:gd name="adj2" fmla="val -181949"/>
            </a:avLst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Em vez de criar uma tabela nós mesmos, vamos </a:t>
            </a:r>
            <a:r>
              <a:rPr lang="pt-BR" dirty="0" smtClean="0">
                <a:solidFill>
                  <a:schemeClr val="accent2"/>
                </a:solidFill>
              </a:rPr>
              <a:t>executar um script </a:t>
            </a:r>
            <a:r>
              <a:rPr lang="pt-BR" dirty="0" smtClean="0">
                <a:solidFill>
                  <a:schemeClr val="tx1"/>
                </a:solidFill>
              </a:rPr>
              <a:t>que o fará automaticamente.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1440731" y="3290646"/>
            <a:ext cx="4779138" cy="1477328"/>
          </a:xfrm>
          <a:prstGeom prst="wedgeRectCallout">
            <a:avLst>
              <a:gd name="adj1" fmla="val -47192"/>
              <a:gd name="adj2" fmla="val -119696"/>
            </a:avLst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O banco foi criado, mas está vazio – ele ainda não possui </a:t>
            </a:r>
            <a:r>
              <a:rPr lang="pt-BR" dirty="0" smtClean="0">
                <a:solidFill>
                  <a:schemeClr val="accent2"/>
                </a:solidFill>
              </a:rPr>
              <a:t>nenhuma tabela</a:t>
            </a:r>
            <a:r>
              <a:rPr lang="pt-B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3603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criando-o-banco-dos-tesouros-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9246976" y="2768823"/>
            <a:ext cx="5508612" cy="1477328"/>
          </a:xfrm>
          <a:prstGeom prst="wedgeRectCallout">
            <a:avLst>
              <a:gd name="adj1" fmla="val -41125"/>
              <a:gd name="adj2" fmla="val -95464"/>
            </a:avLst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Clique em </a:t>
            </a:r>
            <a:r>
              <a:rPr lang="pt-BR" dirty="0" smtClean="0">
                <a:solidFill>
                  <a:schemeClr val="accent2"/>
                </a:solidFill>
              </a:rPr>
              <a:t>Importar</a:t>
            </a:r>
            <a:r>
              <a:rPr lang="pt-BR" dirty="0" smtClean="0"/>
              <a:t> para que o </a:t>
            </a:r>
            <a:r>
              <a:rPr lang="pt-BR" dirty="0" err="1" smtClean="0"/>
              <a:t>phpMyAdmin</a:t>
            </a:r>
            <a:r>
              <a:rPr lang="pt-BR" dirty="0" smtClean="0"/>
              <a:t> receba um script cria uma tabela automaticamente</a:t>
            </a:r>
            <a:endParaRPr lang="pt-BR" dirty="0" smtClean="0">
              <a:solidFill>
                <a:schemeClr val="accent2"/>
              </a:solidFill>
            </a:endParaRPr>
          </a:p>
        </p:txBody>
      </p:sp>
      <p:sp>
        <p:nvSpPr>
          <p:cNvPr id="4" name="Elipse 3"/>
          <p:cNvSpPr/>
          <p:nvPr/>
        </p:nvSpPr>
        <p:spPr>
          <a:xfrm>
            <a:off x="9219781" y="1400671"/>
            <a:ext cx="936104" cy="936104"/>
          </a:xfrm>
          <a:prstGeom prst="ellipse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 smtClean="0">
                <a:solidFill>
                  <a:schemeClr val="accent2"/>
                </a:solidFill>
              </a:rPr>
              <a:t>3</a:t>
            </a:r>
            <a:endParaRPr lang="pt-BR" sz="4000" b="1" dirty="0">
              <a:solidFill>
                <a:schemeClr val="accent2"/>
              </a:solidFill>
            </a:endParaRPr>
          </a:p>
        </p:txBody>
      </p:sp>
      <p:cxnSp>
        <p:nvCxnSpPr>
          <p:cNvPr id="5" name="Conector reto 4"/>
          <p:cNvCxnSpPr/>
          <p:nvPr/>
        </p:nvCxnSpPr>
        <p:spPr>
          <a:xfrm>
            <a:off x="8490892" y="1403992"/>
            <a:ext cx="756084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453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D:\criando-o-banco-dos-tesouros-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9246975" y="2768823"/>
            <a:ext cx="6163308" cy="1477328"/>
          </a:xfrm>
          <a:prstGeom prst="wedgeRectCallout">
            <a:avLst>
              <a:gd name="adj1" fmla="val -77968"/>
              <a:gd name="adj2" fmla="val -20844"/>
            </a:avLst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Clique para </a:t>
            </a:r>
            <a:r>
              <a:rPr lang="pt-BR" dirty="0" smtClean="0">
                <a:solidFill>
                  <a:schemeClr val="accent2"/>
                </a:solidFill>
              </a:rPr>
              <a:t>procurar o arquivo .</a:t>
            </a:r>
            <a:r>
              <a:rPr lang="pt-BR" dirty="0" err="1" smtClean="0">
                <a:solidFill>
                  <a:schemeClr val="accent2"/>
                </a:solidFill>
              </a:rPr>
              <a:t>sql</a:t>
            </a:r>
            <a:r>
              <a:rPr lang="pt-BR" dirty="0" smtClean="0"/>
              <a:t>, disponibilizado pelo professor. Ele contém o script de criação da tabela.</a:t>
            </a:r>
            <a:endParaRPr lang="pt-BR" dirty="0" smtClean="0">
              <a:solidFill>
                <a:schemeClr val="accent2"/>
              </a:solidFill>
            </a:endParaRPr>
          </a:p>
        </p:txBody>
      </p:sp>
      <p:sp>
        <p:nvSpPr>
          <p:cNvPr id="4" name="Elipse 3"/>
          <p:cNvSpPr/>
          <p:nvPr/>
        </p:nvSpPr>
        <p:spPr>
          <a:xfrm>
            <a:off x="6913339" y="2768823"/>
            <a:ext cx="936104" cy="936104"/>
          </a:xfrm>
          <a:prstGeom prst="ellipse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 smtClean="0">
                <a:solidFill>
                  <a:schemeClr val="accent2"/>
                </a:solidFill>
              </a:rPr>
              <a:t>4</a:t>
            </a:r>
            <a:endParaRPr lang="pt-BR" sz="40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55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D:\criando-o-banco-dos-tesouros-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7469585" y="6945287"/>
            <a:ext cx="3528392" cy="1015663"/>
          </a:xfrm>
          <a:prstGeom prst="wedgeRectCallout">
            <a:avLst>
              <a:gd name="adj1" fmla="val -33680"/>
              <a:gd name="adj2" fmla="val -136538"/>
            </a:avLst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accent2"/>
                </a:solidFill>
              </a:rPr>
              <a:t>Encontre</a:t>
            </a:r>
            <a:r>
              <a:rPr lang="pt-BR" dirty="0" smtClean="0"/>
              <a:t> o arquivo e clique para </a:t>
            </a:r>
            <a:r>
              <a:rPr lang="pt-BR" dirty="0" smtClean="0">
                <a:solidFill>
                  <a:schemeClr val="accent2"/>
                </a:solidFill>
              </a:rPr>
              <a:t>abri-lo</a:t>
            </a:r>
            <a:r>
              <a:rPr lang="pt-BR" dirty="0" smtClean="0"/>
              <a:t>.</a:t>
            </a:r>
            <a:endParaRPr lang="pt-BR" dirty="0" smtClean="0">
              <a:solidFill>
                <a:schemeClr val="accent2"/>
              </a:solidFill>
            </a:endParaRPr>
          </a:p>
        </p:txBody>
      </p:sp>
      <p:sp>
        <p:nvSpPr>
          <p:cNvPr id="4" name="Elipse 3"/>
          <p:cNvSpPr/>
          <p:nvPr/>
        </p:nvSpPr>
        <p:spPr>
          <a:xfrm>
            <a:off x="7469585" y="5240302"/>
            <a:ext cx="936104" cy="936104"/>
          </a:xfrm>
          <a:prstGeom prst="ellipse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 smtClean="0">
                <a:solidFill>
                  <a:schemeClr val="accent2"/>
                </a:solidFill>
              </a:rPr>
              <a:t>5</a:t>
            </a:r>
            <a:endParaRPr lang="pt-BR" sz="40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100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D:\criando-o-banco-dos-tesouros-1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5977236" y="5845749"/>
            <a:ext cx="6336704" cy="1477328"/>
          </a:xfrm>
          <a:prstGeom prst="wedgeRectCallout">
            <a:avLst>
              <a:gd name="adj1" fmla="val -72043"/>
              <a:gd name="adj2" fmla="val -17276"/>
            </a:avLst>
          </a:prstGeom>
          <a:ln w="762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Ainda na aba </a:t>
            </a:r>
            <a:r>
              <a:rPr lang="pt-BR" dirty="0" smtClean="0">
                <a:solidFill>
                  <a:schemeClr val="accent2"/>
                </a:solidFill>
              </a:rPr>
              <a:t>Importar</a:t>
            </a:r>
            <a:r>
              <a:rPr lang="pt-BR" dirty="0" smtClean="0">
                <a:solidFill>
                  <a:schemeClr val="tx1"/>
                </a:solidFill>
              </a:rPr>
              <a:t>, desça até a parte de baixo da página e peça para </a:t>
            </a:r>
            <a:r>
              <a:rPr lang="pt-BR" dirty="0" smtClean="0">
                <a:solidFill>
                  <a:schemeClr val="accent2"/>
                </a:solidFill>
              </a:rPr>
              <a:t>Executar </a:t>
            </a:r>
            <a:r>
              <a:rPr lang="pt-BR" dirty="0" smtClean="0">
                <a:solidFill>
                  <a:schemeClr val="tx1"/>
                </a:solidFill>
              </a:rPr>
              <a:t>o script.</a:t>
            </a:r>
          </a:p>
        </p:txBody>
      </p:sp>
      <p:sp>
        <p:nvSpPr>
          <p:cNvPr id="4" name="Elipse 3"/>
          <p:cNvSpPr/>
          <p:nvPr/>
        </p:nvSpPr>
        <p:spPr>
          <a:xfrm>
            <a:off x="3889003" y="5845749"/>
            <a:ext cx="936104" cy="936104"/>
          </a:xfrm>
          <a:prstGeom prst="ellipse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 smtClean="0">
                <a:solidFill>
                  <a:schemeClr val="accent2"/>
                </a:solidFill>
              </a:rPr>
              <a:t>6</a:t>
            </a:r>
            <a:endParaRPr lang="pt-BR" sz="40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85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D:\criando-o-banco-dos-tesouros-1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11161811" y="1544687"/>
            <a:ext cx="6336704" cy="1015663"/>
          </a:xfrm>
          <a:prstGeom prst="wedgeRectCallout">
            <a:avLst>
              <a:gd name="adj1" fmla="val -60428"/>
              <a:gd name="adj2" fmla="val 291"/>
            </a:avLst>
          </a:prstGeom>
          <a:ln w="762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Estes são os resultados da execução desse script.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936675" y="6657255"/>
            <a:ext cx="4248472" cy="1938992"/>
          </a:xfrm>
          <a:prstGeom prst="wedgeRectCallout">
            <a:avLst>
              <a:gd name="adj1" fmla="val -41059"/>
              <a:gd name="adj2" fmla="val -253474"/>
            </a:avLst>
          </a:prstGeom>
          <a:ln w="762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Repare que uma </a:t>
            </a:r>
            <a:r>
              <a:rPr lang="pt-BR" dirty="0" smtClean="0">
                <a:solidFill>
                  <a:schemeClr val="accent2"/>
                </a:solidFill>
              </a:rPr>
              <a:t>tabela chamada tesouros </a:t>
            </a:r>
            <a:r>
              <a:rPr lang="pt-BR" dirty="0" smtClean="0">
                <a:solidFill>
                  <a:schemeClr val="tx1"/>
                </a:solidFill>
              </a:rPr>
              <a:t>foi criada no banco de dados que acabamos de criar.</a:t>
            </a:r>
          </a:p>
        </p:txBody>
      </p:sp>
    </p:spTree>
    <p:extLst>
      <p:ext uri="{BB962C8B-B14F-4D97-AF65-F5344CB8AC3E}">
        <p14:creationId xmlns:p14="http://schemas.microsoft.com/office/powerpoint/2010/main" val="186583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216</Words>
  <Application>Microsoft Office PowerPoint</Application>
  <PresentationFormat>Personalizar</PresentationFormat>
  <Paragraphs>26</Paragraphs>
  <Slides>12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3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Flavio Coutinho</dc:creator>
  <cp:lastModifiedBy>Flavio Coutinho</cp:lastModifiedBy>
  <cp:revision>8</cp:revision>
  <dcterms:created xsi:type="dcterms:W3CDTF">2017-11-19T09:04:34Z</dcterms:created>
  <dcterms:modified xsi:type="dcterms:W3CDTF">2017-11-19T11:01:54Z</dcterms:modified>
</cp:coreProperties>
</file>

<file path=docProps/thumbnail.jpeg>
</file>